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383" r:id="rId3"/>
    <p:sldId id="486" r:id="rId4"/>
    <p:sldId id="324" r:id="rId5"/>
    <p:sldId id="410" r:id="rId6"/>
    <p:sldId id="492" r:id="rId7"/>
    <p:sldId id="493" r:id="rId8"/>
    <p:sldId id="494" r:id="rId9"/>
    <p:sldId id="495" r:id="rId10"/>
    <p:sldId id="496" r:id="rId11"/>
    <p:sldId id="497" r:id="rId12"/>
    <p:sldId id="462" r:id="rId13"/>
    <p:sldId id="491" r:id="rId14"/>
    <p:sldId id="498" r:id="rId15"/>
    <p:sldId id="499" r:id="rId16"/>
    <p:sldId id="500" r:id="rId17"/>
    <p:sldId id="501" r:id="rId18"/>
    <p:sldId id="502" r:id="rId19"/>
    <p:sldId id="483" r:id="rId20"/>
    <p:sldId id="503" r:id="rId21"/>
    <p:sldId id="504" r:id="rId22"/>
    <p:sldId id="505" r:id="rId23"/>
    <p:sldId id="506" r:id="rId24"/>
    <p:sldId id="484" r:id="rId25"/>
    <p:sldId id="485" r:id="rId26"/>
    <p:sldId id="507" r:id="rId27"/>
    <p:sldId id="508" r:id="rId28"/>
    <p:sldId id="509" r:id="rId29"/>
    <p:sldId id="510" r:id="rId30"/>
    <p:sldId id="511" r:id="rId31"/>
    <p:sldId id="512" r:id="rId32"/>
    <p:sldId id="513" r:id="rId33"/>
    <p:sldId id="389" r:id="rId34"/>
    <p:sldId id="395" r:id="rId35"/>
    <p:sldId id="416" r:id="rId36"/>
    <p:sldId id="487" r:id="rId37"/>
    <p:sldId id="488" r:id="rId38"/>
    <p:sldId id="489" r:id="rId39"/>
    <p:sldId id="490" r:id="rId40"/>
    <p:sldId id="514" r:id="rId41"/>
    <p:sldId id="515" r:id="rId42"/>
    <p:sldId id="299" r:id="rId43"/>
    <p:sldId id="305" r:id="rId44"/>
  </p:sldIdLst>
  <p:sldSz cx="12192000" cy="6858000"/>
  <p:notesSz cx="6858000" cy="9144000"/>
  <p:embeddedFontLst>
    <p:embeddedFont>
      <p:font typeface="한컴 윤고딕 240" panose="02020603020101020101" pitchFamily="18" charset="-127"/>
      <p:regular r:id="rId45"/>
    </p:embeddedFont>
    <p:embeddedFont>
      <p:font typeface="나눔고딕" panose="020D0604000000000000" pitchFamily="50" charset="-127"/>
      <p:regular r:id="rId46"/>
      <p:bold r:id="rId47"/>
    </p:embeddedFont>
    <p:embeddedFont>
      <p:font typeface="조선일보명조" panose="02030304000000000000" pitchFamily="18" charset="-127"/>
      <p:regular r:id="rId48"/>
    </p:embeddedFont>
    <p:embeddedFont>
      <p:font typeface="한컴 윤고딕 230" panose="02020603020101020101" pitchFamily="18" charset="-127"/>
      <p:regular r:id="rId49"/>
    </p:embeddedFont>
    <p:embeddedFont>
      <p:font typeface="맑은 고딕" panose="020B0503020000020004" pitchFamily="50" charset="-127"/>
      <p:regular r:id="rId50"/>
      <p:bold r:id="rId51"/>
    </p:embeddedFont>
    <p:embeddedFont>
      <p:font typeface="나눔바른고딕" panose="020B0600000101010101" charset="-127"/>
      <p:regular r:id="rId52"/>
      <p:bold r:id="rId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2727"/>
    <a:srgbClr val="05186B"/>
    <a:srgbClr val="F55D5D"/>
    <a:srgbClr val="041458"/>
    <a:srgbClr val="1CAFCC"/>
    <a:srgbClr val="2F558D"/>
    <a:srgbClr val="7E0000"/>
    <a:srgbClr val="3B3838"/>
    <a:srgbClr val="071F87"/>
    <a:srgbClr val="0306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83" autoAdjust="0"/>
    <p:restoredTop sz="96429" autoAdjust="0"/>
  </p:normalViewPr>
  <p:slideViewPr>
    <p:cSldViewPr snapToGrid="0">
      <p:cViewPr varScale="1">
        <p:scale>
          <a:sx n="66" d="100"/>
          <a:sy n="66" d="100"/>
        </p:scale>
        <p:origin x="7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9F235-6F87-4223-BE45-23C5DF64E0FE}" type="datetimeFigureOut">
              <a:rPr lang="ko-KR" altLang="en-US" smtClean="0"/>
              <a:t>2019-02-11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D327-5D8D-458F-B672-75E30DC403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209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9F235-6F87-4223-BE45-23C5DF64E0FE}" type="datetimeFigureOut">
              <a:rPr lang="ko-KR" altLang="en-US" smtClean="0"/>
              <a:t>2019-02-11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D327-5D8D-458F-B672-75E30DC403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646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9F235-6F87-4223-BE45-23C5DF64E0FE}" type="datetimeFigureOut">
              <a:rPr lang="ko-KR" altLang="en-US" smtClean="0"/>
              <a:t>2019-02-11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D327-5D8D-458F-B672-75E30DC403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763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9F235-6F87-4223-BE45-23C5DF64E0FE}" type="datetimeFigureOut">
              <a:rPr lang="ko-KR" altLang="en-US" smtClean="0"/>
              <a:t>2019-02-11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D327-5D8D-458F-B672-75E30DC403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636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9F235-6F87-4223-BE45-23C5DF64E0FE}" type="datetimeFigureOut">
              <a:rPr lang="ko-KR" altLang="en-US" smtClean="0"/>
              <a:t>2019-02-11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D327-5D8D-458F-B672-75E30DC403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562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9F235-6F87-4223-BE45-23C5DF64E0FE}" type="datetimeFigureOut">
              <a:rPr lang="ko-KR" altLang="en-US" smtClean="0"/>
              <a:t>2019-02-11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D327-5D8D-458F-B672-75E30DC403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95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9F235-6F87-4223-BE45-23C5DF64E0FE}" type="datetimeFigureOut">
              <a:rPr lang="ko-KR" altLang="en-US" smtClean="0"/>
              <a:t>2019-02-11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D327-5D8D-458F-B672-75E30DC403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484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9F235-6F87-4223-BE45-23C5DF64E0FE}" type="datetimeFigureOut">
              <a:rPr lang="ko-KR" altLang="en-US" smtClean="0"/>
              <a:t>2019-02-11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D327-5D8D-458F-B672-75E30DC403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675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9F235-6F87-4223-BE45-23C5DF64E0FE}" type="datetimeFigureOut">
              <a:rPr lang="ko-KR" altLang="en-US" smtClean="0"/>
              <a:t>2019-02-11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D327-5D8D-458F-B672-75E30DC403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827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9F235-6F87-4223-BE45-23C5DF64E0FE}" type="datetimeFigureOut">
              <a:rPr lang="ko-KR" altLang="en-US" smtClean="0"/>
              <a:t>2019-02-11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D327-5D8D-458F-B672-75E30DC403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193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9F235-6F87-4223-BE45-23C5DF64E0FE}" type="datetimeFigureOut">
              <a:rPr lang="ko-KR" altLang="en-US" smtClean="0"/>
              <a:t>2019-02-11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D327-5D8D-458F-B672-75E30DC403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696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9F235-6F87-4223-BE45-23C5DF64E0FE}" type="datetimeFigureOut">
              <a:rPr lang="ko-KR" altLang="en-US" smtClean="0"/>
              <a:t>2019-02-11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2D327-5D8D-458F-B672-75E30DC403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514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0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1987852" y="3017037"/>
            <a:ext cx="8244719" cy="1714277"/>
            <a:chOff x="2371271" y="2563695"/>
            <a:chExt cx="8244719" cy="1714277"/>
          </a:xfrm>
        </p:grpSpPr>
        <p:sp>
          <p:nvSpPr>
            <p:cNvPr id="7" name="직사각형 6"/>
            <p:cNvSpPr/>
            <p:nvPr/>
          </p:nvSpPr>
          <p:spPr>
            <a:xfrm>
              <a:off x="2400300" y="2563695"/>
              <a:ext cx="8139490" cy="799925"/>
            </a:xfrm>
            <a:prstGeom prst="rect">
              <a:avLst/>
            </a:prstGeom>
            <a:solidFill>
              <a:srgbClr val="051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371271" y="2628653"/>
              <a:ext cx="8168519" cy="6617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7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2019.02.12 </a:t>
              </a:r>
              <a:r>
                <a:rPr lang="ko-KR" altLang="en-US" sz="37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중간 보고 </a:t>
              </a:r>
              <a:r>
                <a:rPr lang="en-US" altLang="ko-KR" sz="37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37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정다비치</a:t>
              </a:r>
              <a:endParaRPr lang="ko-KR" altLang="en-US" sz="37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431846" y="3446975"/>
              <a:ext cx="618414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600" b="1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조선일보명조" panose="02030304000000000000" pitchFamily="18" charset="-127"/>
                </a:rPr>
                <a:t>컴퓨터공학과 </a:t>
              </a:r>
              <a:r>
                <a:rPr lang="en-US" altLang="ko-KR" sz="1600" b="1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조선일보명조" panose="02030304000000000000" pitchFamily="18" charset="-127"/>
                </a:rPr>
                <a:t>2013154037 </a:t>
              </a:r>
              <a:r>
                <a:rPr lang="ko-KR" altLang="en-US" sz="1600" b="1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조선일보명조" panose="02030304000000000000" pitchFamily="18" charset="-127"/>
                </a:rPr>
                <a:t>정다비치</a:t>
              </a: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ko-KR" altLang="en-US" sz="1600" b="1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조선일보명조" panose="02030304000000000000" pitchFamily="18" charset="-127"/>
                </a:rPr>
                <a:t>컴퓨터공학과 </a:t>
              </a:r>
              <a:r>
                <a:rPr lang="en-US" altLang="ko-KR" sz="1600" b="1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조선일보명조" panose="02030304000000000000" pitchFamily="18" charset="-127"/>
                </a:rPr>
                <a:t>2013154025 </a:t>
              </a:r>
              <a:r>
                <a:rPr lang="ko-KR" altLang="en-US" sz="1600" b="1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조선일보명조" panose="02030304000000000000" pitchFamily="18" charset="-127"/>
                </a:rPr>
                <a:t>이주호</a:t>
              </a:r>
              <a:endPara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조선일보명조" panose="02030304000000000000" pitchFamily="18" charset="-127"/>
              </a:endParaRPr>
            </a:p>
            <a:p>
              <a:pPr algn="r"/>
              <a:r>
                <a:rPr lang="ko-KR" altLang="en-US" sz="1600" b="1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조선일보명조" panose="02030304000000000000" pitchFamily="18" charset="-127"/>
                </a:rPr>
                <a:t>소프트웨어공학 </a:t>
              </a:r>
              <a:r>
                <a:rPr lang="en-US" altLang="ko-KR" sz="1600" b="1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조선일보명조" panose="02030304000000000000" pitchFamily="18" charset="-127"/>
                </a:rPr>
                <a:t>2014156036 </a:t>
              </a:r>
              <a:r>
                <a:rPr lang="ko-KR" altLang="en-US" sz="1600" b="1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조선일보명조" panose="02030304000000000000" pitchFamily="18" charset="-127"/>
                </a:rPr>
                <a:t>이원기</a:t>
              </a: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2016881" y="2652385"/>
            <a:ext cx="70231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한국산업기술대학교 </a:t>
            </a:r>
            <a:r>
              <a:rPr lang="en-US" altLang="ko-KR" sz="16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(KPU)</a:t>
            </a:r>
            <a:endParaRPr lang="ko-KR" altLang="en-US" sz="16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644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4" y="428952"/>
            <a:ext cx="40533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인프런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수강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337" y="1381124"/>
            <a:ext cx="6791325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73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4" y="428952"/>
            <a:ext cx="40533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인프런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수강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073" y="1449840"/>
            <a:ext cx="7675205" cy="480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53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3" y="440382"/>
            <a:ext cx="49102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구현완료 </a:t>
            </a:r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– GitHub [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이전</a:t>
            </a:r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]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593" y="1154907"/>
            <a:ext cx="9615488" cy="565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0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3" y="440382"/>
            <a:ext cx="49102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구현완료 </a:t>
            </a:r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– GitHub [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이전</a:t>
            </a:r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]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065" y="1676669"/>
            <a:ext cx="10002353" cy="448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62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3" y="440382"/>
            <a:ext cx="49102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구현완료 </a:t>
            </a:r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– GitHub [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이슈</a:t>
            </a:r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]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315196" y="2189354"/>
            <a:ext cx="8178634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문제 </a:t>
            </a:r>
            <a:r>
              <a:rPr lang="en-US" altLang="ko-KR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: </a:t>
            </a:r>
            <a:r>
              <a:rPr lang="ko-KR" altLang="en-US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기업 </a:t>
            </a:r>
            <a:r>
              <a:rPr lang="ko-KR" altLang="en-US" sz="3500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연계형</a:t>
            </a:r>
            <a:r>
              <a:rPr lang="ko-KR" altLang="en-US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종합설계</a:t>
            </a:r>
            <a:endParaRPr lang="en-US" altLang="ko-KR" sz="35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35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-&gt; Code </a:t>
            </a:r>
            <a:r>
              <a:rPr lang="ko-KR" altLang="en-US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외부 공개 금지</a:t>
            </a:r>
            <a:endParaRPr lang="en-US" altLang="ko-KR" sz="35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-&gt; Private </a:t>
            </a:r>
            <a:r>
              <a:rPr lang="ko-KR" altLang="en-US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유료결제 서비스 필요</a:t>
            </a:r>
            <a:endParaRPr lang="en-US" altLang="ko-KR" sz="35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-&gt; </a:t>
            </a:r>
            <a:r>
              <a:rPr lang="ko-KR" altLang="en-US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혹은 </a:t>
            </a:r>
            <a:r>
              <a:rPr lang="en-US" altLang="ko-KR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OR </a:t>
            </a:r>
            <a:r>
              <a:rPr lang="en-US" altLang="ko-KR" sz="3500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BitBucket</a:t>
            </a:r>
            <a:r>
              <a:rPr lang="en-US" altLang="ko-KR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서비스 필요</a:t>
            </a:r>
            <a:endParaRPr lang="ko-KR" altLang="en-US" sz="35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224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3" y="440382"/>
            <a:ext cx="49102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구현완료 </a:t>
            </a:r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– GitHub [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이슈</a:t>
            </a:r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]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463" y="1370838"/>
            <a:ext cx="7588250" cy="483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4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3" y="440382"/>
            <a:ext cx="49102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구현완료 </a:t>
            </a:r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– GitHub [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이슈</a:t>
            </a:r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]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865253" y="1993411"/>
            <a:ext cx="817863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2019.01.15 </a:t>
            </a:r>
            <a:r>
              <a:rPr lang="ko-KR" altLang="en-US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일부로 </a:t>
            </a:r>
            <a:r>
              <a:rPr lang="en-US" altLang="ko-KR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GitHub Private</a:t>
            </a:r>
          </a:p>
          <a:p>
            <a:r>
              <a:rPr lang="ko-KR" altLang="en-US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전면 </a:t>
            </a:r>
            <a:r>
              <a:rPr lang="ko-KR" altLang="en-US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무료 서비스 전환</a:t>
            </a:r>
            <a:endParaRPr lang="en-US" altLang="ko-KR" sz="35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35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-&gt; </a:t>
            </a:r>
            <a:r>
              <a:rPr lang="ko-KR" altLang="en-US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제한 </a:t>
            </a:r>
            <a:r>
              <a:rPr lang="en-US" altLang="ko-KR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: </a:t>
            </a:r>
            <a:r>
              <a:rPr lang="ko-KR" altLang="en-US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팀원포함 총 </a:t>
            </a:r>
            <a:r>
              <a:rPr lang="en-US" altLang="ko-KR" sz="35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4</a:t>
            </a:r>
            <a:r>
              <a:rPr lang="ko-KR" altLang="en-US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명까지 초대 가능</a:t>
            </a:r>
            <a:endParaRPr lang="en-US" altLang="ko-KR" sz="35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-&gt; </a:t>
            </a:r>
            <a:r>
              <a:rPr lang="ko-KR" altLang="en-US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팀원 </a:t>
            </a:r>
            <a:r>
              <a:rPr lang="en-US" altLang="ko-KR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3</a:t>
            </a:r>
            <a:r>
              <a:rPr lang="ko-KR" altLang="en-US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명 </a:t>
            </a:r>
            <a:r>
              <a:rPr lang="en-US" altLang="ko-KR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+ </a:t>
            </a:r>
            <a:r>
              <a:rPr lang="ko-KR" altLang="en-US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교수님까지 </a:t>
            </a:r>
            <a:r>
              <a:rPr lang="en-US" altLang="ko-KR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Private </a:t>
            </a:r>
            <a:r>
              <a:rPr lang="ko-KR" altLang="en-US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전환</a:t>
            </a:r>
            <a:endParaRPr lang="en-US" altLang="ko-KR" sz="35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-&gt; </a:t>
            </a:r>
            <a:r>
              <a:rPr lang="ko-KR" altLang="en-US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문서 공개용으로 </a:t>
            </a:r>
            <a:r>
              <a:rPr lang="en-US" altLang="ko-KR" sz="3500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Pubilc</a:t>
            </a:r>
            <a:r>
              <a:rPr lang="en-US" altLang="ko-KR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서비스 이원화</a:t>
            </a:r>
            <a:endParaRPr lang="ko-KR" altLang="en-US" sz="35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92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3" y="440382"/>
            <a:ext cx="49102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구현완료 </a:t>
            </a:r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– GitHub [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이후</a:t>
            </a:r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]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773" y="1450245"/>
            <a:ext cx="8708799" cy="514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21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3" y="440382"/>
            <a:ext cx="49102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구현완료 </a:t>
            </a:r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– GitHub [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이후</a:t>
            </a:r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]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593" y="1662225"/>
            <a:ext cx="9667875" cy="4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4" y="428952"/>
            <a:ext cx="40533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인프런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수강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591" y="1864249"/>
            <a:ext cx="10036781" cy="370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0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888778" y="981075"/>
            <a:ext cx="2414444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48455" y="3235538"/>
            <a:ext cx="1592103" cy="523220"/>
          </a:xfrm>
          <a:prstGeom prst="rect">
            <a:avLst/>
          </a:prstGeom>
          <a:solidFill>
            <a:srgbClr val="05186B"/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HW </a:t>
            </a:r>
            <a:r>
              <a:rPr lang="ko-KR" altLang="en-US" sz="2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장비</a:t>
            </a:r>
            <a:endParaRPr lang="ko-KR" altLang="en-US" sz="2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350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4" y="428952"/>
            <a:ext cx="40533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인프런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수강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428" y="1381124"/>
            <a:ext cx="8137144" cy="476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9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4" y="428952"/>
            <a:ext cx="40533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인프런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수강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594" y="1760934"/>
            <a:ext cx="9635170" cy="37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3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3" y="440382"/>
            <a:ext cx="49102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아두이노</a:t>
            </a:r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[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이슈</a:t>
            </a:r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]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207574" y="2029697"/>
            <a:ext cx="817863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500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아두이노로는</a:t>
            </a:r>
            <a:r>
              <a:rPr lang="ko-KR" altLang="en-US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열상카메라로 찍었을 때</a:t>
            </a:r>
            <a:endParaRPr lang="en-US" altLang="ko-KR" sz="35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35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처리과정에서 문제 발생 </a:t>
            </a:r>
            <a:r>
              <a:rPr lang="en-US" altLang="ko-KR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-&gt; </a:t>
            </a:r>
            <a:r>
              <a:rPr lang="ko-KR" altLang="en-US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용량 부족</a:t>
            </a:r>
            <a:endParaRPr lang="en-US" altLang="ko-KR" sz="35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35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해결 </a:t>
            </a:r>
            <a:r>
              <a:rPr lang="en-US" altLang="ko-KR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: </a:t>
            </a:r>
            <a:r>
              <a:rPr lang="ko-KR" altLang="en-US" sz="3500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라즈베리파이로</a:t>
            </a:r>
            <a:r>
              <a:rPr lang="ko-KR" altLang="en-US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대신 하는 방법으로</a:t>
            </a:r>
            <a:endParaRPr lang="en-US" altLang="ko-KR" sz="35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해결책 전환</a:t>
            </a:r>
            <a:endParaRPr lang="en-US" altLang="ko-KR" sz="35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828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3" y="440382"/>
            <a:ext cx="49102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라즈베리파이</a:t>
            </a:r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[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이슈</a:t>
            </a:r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]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7574" y="2907811"/>
            <a:ext cx="817863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-&gt; </a:t>
            </a:r>
            <a:r>
              <a:rPr lang="ko-KR" altLang="en-US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추가 </a:t>
            </a:r>
            <a:r>
              <a:rPr lang="ko-KR" altLang="en-US" sz="3500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라즈베리파이</a:t>
            </a:r>
            <a:r>
              <a:rPr lang="ko-KR" altLang="en-US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sz="3500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스터디</a:t>
            </a:r>
            <a:r>
              <a:rPr lang="ko-KR" altLang="en-US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예정</a:t>
            </a:r>
            <a:r>
              <a:rPr lang="en-US" altLang="ko-KR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</a:t>
            </a:r>
          </a:p>
          <a:p>
            <a:r>
              <a:rPr lang="en-US" altLang="ko-KR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-&gt; </a:t>
            </a:r>
            <a:r>
              <a:rPr lang="ko-KR" altLang="en-US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열상카메라 프로그래밍 </a:t>
            </a:r>
            <a:r>
              <a:rPr lang="ko-KR" altLang="en-US" sz="3500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진행중</a:t>
            </a:r>
            <a:endParaRPr lang="en-US" altLang="ko-KR" sz="35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873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4" y="428952"/>
            <a:ext cx="40533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인프런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수강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71" y="2359221"/>
            <a:ext cx="10459801" cy="257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53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4" y="428952"/>
            <a:ext cx="40533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인프런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수강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70" y="2359220"/>
            <a:ext cx="10468737" cy="269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63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4" y="428952"/>
            <a:ext cx="40533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인프런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수강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409" y="1381124"/>
            <a:ext cx="8517846" cy="491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61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4" y="428952"/>
            <a:ext cx="40533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인프런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수강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139" y="1586775"/>
            <a:ext cx="8841776" cy="451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9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4" y="428952"/>
            <a:ext cx="40533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인프런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수강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1381124"/>
            <a:ext cx="7685314" cy="475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7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4" y="428952"/>
            <a:ext cx="40533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인프런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수강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299" y="1381124"/>
            <a:ext cx="7646589" cy="478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1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4" y="428952"/>
            <a:ext cx="40533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아두이노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열상카메라 주문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06" y="1586775"/>
            <a:ext cx="10190588" cy="481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0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4" y="428952"/>
            <a:ext cx="40533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인프런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수강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193" y="1265962"/>
            <a:ext cx="6805613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6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4" y="428952"/>
            <a:ext cx="40533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인프런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수강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962" y="1381124"/>
            <a:ext cx="6696075" cy="491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4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207574" y="2029697"/>
            <a:ext cx="8178634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500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라즈베리파이에서</a:t>
            </a:r>
            <a:r>
              <a:rPr lang="ko-KR" altLang="en-US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카메라 모듈로 </a:t>
            </a:r>
            <a:r>
              <a:rPr lang="ko-KR" altLang="en-US" sz="3500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사진캡처</a:t>
            </a:r>
            <a:endParaRPr lang="en-US" altLang="ko-KR" sz="35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35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3500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진행중</a:t>
            </a:r>
            <a:r>
              <a:rPr lang="ko-KR" altLang="en-US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-&gt; </a:t>
            </a:r>
            <a:r>
              <a:rPr lang="ko-KR" altLang="en-US" sz="3500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캡쳐</a:t>
            </a:r>
            <a:r>
              <a:rPr lang="ko-KR" altLang="en-US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sz="3500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가능할시</a:t>
            </a:r>
            <a:r>
              <a:rPr lang="ko-KR" altLang="en-US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현재 </a:t>
            </a:r>
            <a:r>
              <a:rPr lang="ko-KR" altLang="en-US" sz="3500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스터디</a:t>
            </a:r>
            <a:r>
              <a:rPr lang="ko-KR" altLang="en-US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하는 것을 중점으로 바로 </a:t>
            </a:r>
            <a:r>
              <a:rPr lang="en-US" altLang="ko-KR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</a:t>
            </a:r>
            <a:r>
              <a:rPr lang="ko-KR" altLang="en-US" sz="3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월 말까지 최소한의 보여줄 것에 대한 준비 완료를 목표</a:t>
            </a:r>
            <a:endParaRPr lang="en-US" altLang="ko-KR" sz="35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86594" y="428952"/>
            <a:ext cx="40533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머신러닝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[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이슈</a:t>
            </a:r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]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03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888778" y="981075"/>
            <a:ext cx="2414444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96316" y="3071809"/>
            <a:ext cx="1199367" cy="523220"/>
          </a:xfrm>
          <a:prstGeom prst="rect">
            <a:avLst/>
          </a:prstGeom>
          <a:solidFill>
            <a:srgbClr val="05186B"/>
          </a:solidFill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회의록</a:t>
            </a:r>
            <a:endParaRPr lang="ko-KR" altLang="en-US" sz="2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847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4" y="428952"/>
            <a:ext cx="40533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시스템 구성도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27" y="1490379"/>
            <a:ext cx="1945825" cy="1945825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55" y="3995302"/>
            <a:ext cx="1931997" cy="1931997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1038124" y="3436204"/>
            <a:ext cx="16594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적외선 카메라</a:t>
            </a:r>
            <a:endParaRPr lang="ko-KR" altLang="en-US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038123" y="5927299"/>
            <a:ext cx="16594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블루투스 모듈</a:t>
            </a:r>
            <a:endParaRPr lang="ko-KR" altLang="en-US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0" y="1490379"/>
            <a:ext cx="1791235" cy="1791235"/>
          </a:xfrm>
          <a:prstGeom prst="rect">
            <a:avLst/>
          </a:prstGeom>
        </p:spPr>
      </p:pic>
      <p:sp>
        <p:nvSpPr>
          <p:cNvPr id="61" name="직사각형 60"/>
          <p:cNvSpPr/>
          <p:nvPr/>
        </p:nvSpPr>
        <p:spPr>
          <a:xfrm>
            <a:off x="7284034" y="3388002"/>
            <a:ext cx="5581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PC</a:t>
            </a:r>
            <a:endParaRPr lang="ko-KR" altLang="en-US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299" y="4174666"/>
            <a:ext cx="1258845" cy="1881953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>
          <a:xfrm>
            <a:off x="7091569" y="6056619"/>
            <a:ext cx="10583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Mobile</a:t>
            </a:r>
            <a:endParaRPr lang="ko-KR" altLang="en-US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9109477" y="2462601"/>
            <a:ext cx="1975928" cy="1133623"/>
          </a:xfrm>
          <a:prstGeom prst="rect">
            <a:avLst/>
          </a:prstGeom>
          <a:solidFill>
            <a:srgbClr val="F7F7F9"/>
          </a:solidFill>
          <a:ln w="57150">
            <a:solidFill>
              <a:srgbClr val="72A4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재난 예방</a:t>
            </a:r>
            <a:endParaRPr lang="ko-KR" altLang="en-US" sz="2000" dirty="0">
              <a:ln>
                <a:solidFill>
                  <a:prstClr val="black">
                    <a:lumMod val="75000"/>
                    <a:lumOff val="25000"/>
                    <a:alpha val="30000"/>
                  </a:prstClr>
                </a:solidFill>
              </a:ln>
              <a:solidFill>
                <a:schemeClr val="accent1">
                  <a:lumMod val="50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10885201" y="2309113"/>
            <a:ext cx="372881" cy="372881"/>
            <a:chOff x="-1712686" y="2903051"/>
            <a:chExt cx="1581863" cy="1581863"/>
          </a:xfrm>
        </p:grpSpPr>
        <p:sp>
          <p:nvSpPr>
            <p:cNvPr id="65" name="타원 64"/>
            <p:cNvSpPr/>
            <p:nvPr/>
          </p:nvSpPr>
          <p:spPr>
            <a:xfrm>
              <a:off x="-1712686" y="2903051"/>
              <a:ext cx="1581863" cy="1581863"/>
            </a:xfrm>
            <a:prstGeom prst="ellipse">
              <a:avLst/>
            </a:prstGeom>
            <a:solidFill>
              <a:srgbClr val="72A4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6" name="자유형 65"/>
            <p:cNvSpPr/>
            <p:nvPr/>
          </p:nvSpPr>
          <p:spPr>
            <a:xfrm rot="18900000">
              <a:off x="-1223635" y="3371869"/>
              <a:ext cx="705167" cy="468001"/>
            </a:xfrm>
            <a:custGeom>
              <a:avLst/>
              <a:gdLst>
                <a:gd name="connsiteX0" fmla="*/ 693283 w 705167"/>
                <a:gd name="connsiteY0" fmla="*/ 217680 h 468001"/>
                <a:gd name="connsiteX1" fmla="*/ 703234 w 705167"/>
                <a:gd name="connsiteY1" fmla="*/ 237715 h 468001"/>
                <a:gd name="connsiteX2" fmla="*/ 663401 w 705167"/>
                <a:gd name="connsiteY2" fmla="*/ 306708 h 468001"/>
                <a:gd name="connsiteX3" fmla="*/ 85879 w 705167"/>
                <a:gd name="connsiteY3" fmla="*/ 461454 h 468001"/>
                <a:gd name="connsiteX4" fmla="*/ 82733 w 705167"/>
                <a:gd name="connsiteY4" fmla="*/ 463574 h 468001"/>
                <a:gd name="connsiteX5" fmla="*/ 60806 w 705167"/>
                <a:gd name="connsiteY5" fmla="*/ 468001 h 468001"/>
                <a:gd name="connsiteX6" fmla="*/ 60807 w 705167"/>
                <a:gd name="connsiteY6" fmla="*/ 468000 h 468001"/>
                <a:gd name="connsiteX7" fmla="*/ 53604 w 705167"/>
                <a:gd name="connsiteY7" fmla="*/ 466546 h 468001"/>
                <a:gd name="connsiteX8" fmla="*/ 48600 w 705167"/>
                <a:gd name="connsiteY8" fmla="*/ 466859 h 468001"/>
                <a:gd name="connsiteX9" fmla="*/ 39290 w 705167"/>
                <a:gd name="connsiteY9" fmla="*/ 463656 h 468001"/>
                <a:gd name="connsiteX10" fmla="*/ 38879 w 705167"/>
                <a:gd name="connsiteY10" fmla="*/ 463573 h 468001"/>
                <a:gd name="connsiteX11" fmla="*/ 38703 w 705167"/>
                <a:gd name="connsiteY11" fmla="*/ 463454 h 468001"/>
                <a:gd name="connsiteX12" fmla="*/ 28179 w 705167"/>
                <a:gd name="connsiteY12" fmla="*/ 459833 h 468001"/>
                <a:gd name="connsiteX13" fmla="*/ 1932 w 705167"/>
                <a:gd name="connsiteY13" fmla="*/ 425627 h 468001"/>
                <a:gd name="connsiteX14" fmla="*/ 1933 w 705167"/>
                <a:gd name="connsiteY14" fmla="*/ 425628 h 468001"/>
                <a:gd name="connsiteX15" fmla="*/ 534 w 705167"/>
                <a:gd name="connsiteY15" fmla="*/ 403301 h 468001"/>
                <a:gd name="connsiteX16" fmla="*/ 4474 w 705167"/>
                <a:gd name="connsiteY16" fmla="*/ 391852 h 468001"/>
                <a:gd name="connsiteX17" fmla="*/ 4474 w 705167"/>
                <a:gd name="connsiteY17" fmla="*/ 56333 h 468001"/>
                <a:gd name="connsiteX18" fmla="*/ 60807 w 705167"/>
                <a:gd name="connsiteY18" fmla="*/ 0 h 468001"/>
                <a:gd name="connsiteX19" fmla="*/ 117140 w 705167"/>
                <a:gd name="connsiteY19" fmla="*/ 56333 h 468001"/>
                <a:gd name="connsiteX20" fmla="*/ 117139 w 705167"/>
                <a:gd name="connsiteY20" fmla="*/ 336438 h 468001"/>
                <a:gd name="connsiteX21" fmla="*/ 634241 w 705167"/>
                <a:gd name="connsiteY21" fmla="*/ 197881 h 468001"/>
                <a:gd name="connsiteX22" fmla="*/ 693283 w 705167"/>
                <a:gd name="connsiteY22" fmla="*/ 217680 h 46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5167" h="468001">
                  <a:moveTo>
                    <a:pt x="693283" y="217680"/>
                  </a:moveTo>
                  <a:cubicBezTo>
                    <a:pt x="697781" y="223452"/>
                    <a:pt x="701221" y="230202"/>
                    <a:pt x="703234" y="237715"/>
                  </a:cubicBezTo>
                  <a:cubicBezTo>
                    <a:pt x="711286" y="267766"/>
                    <a:pt x="693452" y="298656"/>
                    <a:pt x="663401" y="306708"/>
                  </a:cubicBezTo>
                  <a:lnTo>
                    <a:pt x="85879" y="461454"/>
                  </a:lnTo>
                  <a:lnTo>
                    <a:pt x="82733" y="463574"/>
                  </a:lnTo>
                  <a:cubicBezTo>
                    <a:pt x="75994" y="466425"/>
                    <a:pt x="68584" y="468001"/>
                    <a:pt x="60806" y="468001"/>
                  </a:cubicBezTo>
                  <a:lnTo>
                    <a:pt x="60807" y="468000"/>
                  </a:lnTo>
                  <a:lnTo>
                    <a:pt x="53604" y="466546"/>
                  </a:lnTo>
                  <a:lnTo>
                    <a:pt x="48600" y="466859"/>
                  </a:lnTo>
                  <a:lnTo>
                    <a:pt x="39290" y="463656"/>
                  </a:lnTo>
                  <a:lnTo>
                    <a:pt x="38879" y="463573"/>
                  </a:lnTo>
                  <a:lnTo>
                    <a:pt x="38703" y="463454"/>
                  </a:lnTo>
                  <a:lnTo>
                    <a:pt x="28179" y="459833"/>
                  </a:lnTo>
                  <a:cubicBezTo>
                    <a:pt x="15693" y="452624"/>
                    <a:pt x="5958" y="440653"/>
                    <a:pt x="1932" y="425627"/>
                  </a:cubicBezTo>
                  <a:lnTo>
                    <a:pt x="1933" y="425628"/>
                  </a:lnTo>
                  <a:cubicBezTo>
                    <a:pt x="-80" y="418115"/>
                    <a:pt x="-475" y="410549"/>
                    <a:pt x="534" y="403301"/>
                  </a:cubicBezTo>
                  <a:lnTo>
                    <a:pt x="4474" y="391852"/>
                  </a:lnTo>
                  <a:lnTo>
                    <a:pt x="4474" y="56333"/>
                  </a:lnTo>
                  <a:cubicBezTo>
                    <a:pt x="4474" y="25221"/>
                    <a:pt x="29695" y="0"/>
                    <a:pt x="60807" y="0"/>
                  </a:cubicBezTo>
                  <a:cubicBezTo>
                    <a:pt x="91919" y="0"/>
                    <a:pt x="117140" y="25221"/>
                    <a:pt x="117140" y="56333"/>
                  </a:cubicBezTo>
                  <a:lnTo>
                    <a:pt x="117139" y="336438"/>
                  </a:lnTo>
                  <a:lnTo>
                    <a:pt x="634241" y="197881"/>
                  </a:lnTo>
                  <a:cubicBezTo>
                    <a:pt x="656779" y="191842"/>
                    <a:pt x="679789" y="200364"/>
                    <a:pt x="693283" y="2176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7" name="직선 화살표 연결선 66"/>
          <p:cNvCxnSpPr>
            <a:stCxn id="58" idx="2"/>
          </p:cNvCxnSpPr>
          <p:nvPr/>
        </p:nvCxnSpPr>
        <p:spPr>
          <a:xfrm flipH="1">
            <a:off x="1867837" y="3836314"/>
            <a:ext cx="2" cy="338352"/>
          </a:xfrm>
          <a:prstGeom prst="straightConnector1">
            <a:avLst/>
          </a:prstGeom>
          <a:ln w="31750">
            <a:solidFill>
              <a:schemeClr val="accent1">
                <a:lumMod val="75000"/>
                <a:alpha val="99000"/>
              </a:schemeClr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9109477" y="4155322"/>
            <a:ext cx="1975928" cy="1133623"/>
          </a:xfrm>
          <a:prstGeom prst="rect">
            <a:avLst/>
          </a:prstGeom>
          <a:solidFill>
            <a:srgbClr val="F7F7F9"/>
          </a:solidFill>
          <a:ln w="57150">
            <a:solidFill>
              <a:srgbClr val="72A4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00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안전성 예고</a:t>
            </a:r>
            <a:endParaRPr lang="ko-KR" altLang="en-US" sz="2000" dirty="0">
              <a:ln>
                <a:solidFill>
                  <a:prstClr val="black">
                    <a:lumMod val="75000"/>
                    <a:lumOff val="25000"/>
                    <a:alpha val="30000"/>
                  </a:prstClr>
                </a:solidFill>
              </a:ln>
              <a:solidFill>
                <a:schemeClr val="accent1">
                  <a:lumMod val="50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10885201" y="4001834"/>
            <a:ext cx="372881" cy="372881"/>
            <a:chOff x="-1712686" y="2903051"/>
            <a:chExt cx="1581863" cy="1581863"/>
          </a:xfrm>
        </p:grpSpPr>
        <p:sp>
          <p:nvSpPr>
            <p:cNvPr id="72" name="타원 71"/>
            <p:cNvSpPr/>
            <p:nvPr/>
          </p:nvSpPr>
          <p:spPr>
            <a:xfrm>
              <a:off x="-1712686" y="2903051"/>
              <a:ext cx="1581863" cy="1581863"/>
            </a:xfrm>
            <a:prstGeom prst="ellipse">
              <a:avLst/>
            </a:prstGeom>
            <a:solidFill>
              <a:srgbClr val="72A4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3" name="자유형 72"/>
            <p:cNvSpPr/>
            <p:nvPr/>
          </p:nvSpPr>
          <p:spPr>
            <a:xfrm rot="18900000">
              <a:off x="-1223635" y="3371869"/>
              <a:ext cx="705167" cy="468001"/>
            </a:xfrm>
            <a:custGeom>
              <a:avLst/>
              <a:gdLst>
                <a:gd name="connsiteX0" fmla="*/ 693283 w 705167"/>
                <a:gd name="connsiteY0" fmla="*/ 217680 h 468001"/>
                <a:gd name="connsiteX1" fmla="*/ 703234 w 705167"/>
                <a:gd name="connsiteY1" fmla="*/ 237715 h 468001"/>
                <a:gd name="connsiteX2" fmla="*/ 663401 w 705167"/>
                <a:gd name="connsiteY2" fmla="*/ 306708 h 468001"/>
                <a:gd name="connsiteX3" fmla="*/ 85879 w 705167"/>
                <a:gd name="connsiteY3" fmla="*/ 461454 h 468001"/>
                <a:gd name="connsiteX4" fmla="*/ 82733 w 705167"/>
                <a:gd name="connsiteY4" fmla="*/ 463574 h 468001"/>
                <a:gd name="connsiteX5" fmla="*/ 60806 w 705167"/>
                <a:gd name="connsiteY5" fmla="*/ 468001 h 468001"/>
                <a:gd name="connsiteX6" fmla="*/ 60807 w 705167"/>
                <a:gd name="connsiteY6" fmla="*/ 468000 h 468001"/>
                <a:gd name="connsiteX7" fmla="*/ 53604 w 705167"/>
                <a:gd name="connsiteY7" fmla="*/ 466546 h 468001"/>
                <a:gd name="connsiteX8" fmla="*/ 48600 w 705167"/>
                <a:gd name="connsiteY8" fmla="*/ 466859 h 468001"/>
                <a:gd name="connsiteX9" fmla="*/ 39290 w 705167"/>
                <a:gd name="connsiteY9" fmla="*/ 463656 h 468001"/>
                <a:gd name="connsiteX10" fmla="*/ 38879 w 705167"/>
                <a:gd name="connsiteY10" fmla="*/ 463573 h 468001"/>
                <a:gd name="connsiteX11" fmla="*/ 38703 w 705167"/>
                <a:gd name="connsiteY11" fmla="*/ 463454 h 468001"/>
                <a:gd name="connsiteX12" fmla="*/ 28179 w 705167"/>
                <a:gd name="connsiteY12" fmla="*/ 459833 h 468001"/>
                <a:gd name="connsiteX13" fmla="*/ 1932 w 705167"/>
                <a:gd name="connsiteY13" fmla="*/ 425627 h 468001"/>
                <a:gd name="connsiteX14" fmla="*/ 1933 w 705167"/>
                <a:gd name="connsiteY14" fmla="*/ 425628 h 468001"/>
                <a:gd name="connsiteX15" fmla="*/ 534 w 705167"/>
                <a:gd name="connsiteY15" fmla="*/ 403301 h 468001"/>
                <a:gd name="connsiteX16" fmla="*/ 4474 w 705167"/>
                <a:gd name="connsiteY16" fmla="*/ 391852 h 468001"/>
                <a:gd name="connsiteX17" fmla="*/ 4474 w 705167"/>
                <a:gd name="connsiteY17" fmla="*/ 56333 h 468001"/>
                <a:gd name="connsiteX18" fmla="*/ 60807 w 705167"/>
                <a:gd name="connsiteY18" fmla="*/ 0 h 468001"/>
                <a:gd name="connsiteX19" fmla="*/ 117140 w 705167"/>
                <a:gd name="connsiteY19" fmla="*/ 56333 h 468001"/>
                <a:gd name="connsiteX20" fmla="*/ 117139 w 705167"/>
                <a:gd name="connsiteY20" fmla="*/ 336438 h 468001"/>
                <a:gd name="connsiteX21" fmla="*/ 634241 w 705167"/>
                <a:gd name="connsiteY21" fmla="*/ 197881 h 468001"/>
                <a:gd name="connsiteX22" fmla="*/ 693283 w 705167"/>
                <a:gd name="connsiteY22" fmla="*/ 217680 h 46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5167" h="468001">
                  <a:moveTo>
                    <a:pt x="693283" y="217680"/>
                  </a:moveTo>
                  <a:cubicBezTo>
                    <a:pt x="697781" y="223452"/>
                    <a:pt x="701221" y="230202"/>
                    <a:pt x="703234" y="237715"/>
                  </a:cubicBezTo>
                  <a:cubicBezTo>
                    <a:pt x="711286" y="267766"/>
                    <a:pt x="693452" y="298656"/>
                    <a:pt x="663401" y="306708"/>
                  </a:cubicBezTo>
                  <a:lnTo>
                    <a:pt x="85879" y="461454"/>
                  </a:lnTo>
                  <a:lnTo>
                    <a:pt x="82733" y="463574"/>
                  </a:lnTo>
                  <a:cubicBezTo>
                    <a:pt x="75994" y="466425"/>
                    <a:pt x="68584" y="468001"/>
                    <a:pt x="60806" y="468001"/>
                  </a:cubicBezTo>
                  <a:lnTo>
                    <a:pt x="60807" y="468000"/>
                  </a:lnTo>
                  <a:lnTo>
                    <a:pt x="53604" y="466546"/>
                  </a:lnTo>
                  <a:lnTo>
                    <a:pt x="48600" y="466859"/>
                  </a:lnTo>
                  <a:lnTo>
                    <a:pt x="39290" y="463656"/>
                  </a:lnTo>
                  <a:lnTo>
                    <a:pt x="38879" y="463573"/>
                  </a:lnTo>
                  <a:lnTo>
                    <a:pt x="38703" y="463454"/>
                  </a:lnTo>
                  <a:lnTo>
                    <a:pt x="28179" y="459833"/>
                  </a:lnTo>
                  <a:cubicBezTo>
                    <a:pt x="15693" y="452624"/>
                    <a:pt x="5958" y="440653"/>
                    <a:pt x="1932" y="425627"/>
                  </a:cubicBezTo>
                  <a:lnTo>
                    <a:pt x="1933" y="425628"/>
                  </a:lnTo>
                  <a:cubicBezTo>
                    <a:pt x="-80" y="418115"/>
                    <a:pt x="-475" y="410549"/>
                    <a:pt x="534" y="403301"/>
                  </a:cubicBezTo>
                  <a:lnTo>
                    <a:pt x="4474" y="391852"/>
                  </a:lnTo>
                  <a:lnTo>
                    <a:pt x="4474" y="56333"/>
                  </a:lnTo>
                  <a:cubicBezTo>
                    <a:pt x="4474" y="25221"/>
                    <a:pt x="29695" y="0"/>
                    <a:pt x="60807" y="0"/>
                  </a:cubicBezTo>
                  <a:cubicBezTo>
                    <a:pt x="91919" y="0"/>
                    <a:pt x="117140" y="25221"/>
                    <a:pt x="117140" y="56333"/>
                  </a:cubicBezTo>
                  <a:lnTo>
                    <a:pt x="117139" y="336438"/>
                  </a:lnTo>
                  <a:lnTo>
                    <a:pt x="634241" y="197881"/>
                  </a:lnTo>
                  <a:cubicBezTo>
                    <a:pt x="656779" y="191842"/>
                    <a:pt x="679789" y="200364"/>
                    <a:pt x="693283" y="2176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4" name="직선 화살표 연결선 73"/>
          <p:cNvCxnSpPr>
            <a:endCxn id="70" idx="0"/>
          </p:cNvCxnSpPr>
          <p:nvPr/>
        </p:nvCxnSpPr>
        <p:spPr>
          <a:xfrm>
            <a:off x="10097441" y="3634091"/>
            <a:ext cx="0" cy="521231"/>
          </a:xfrm>
          <a:prstGeom prst="straightConnector1">
            <a:avLst/>
          </a:prstGeom>
          <a:ln w="31750">
            <a:solidFill>
              <a:schemeClr val="accent1">
                <a:lumMod val="75000"/>
                <a:alpha val="99000"/>
              </a:schemeClr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/>
          <p:nvPr/>
        </p:nvCxnSpPr>
        <p:spPr>
          <a:xfrm flipH="1">
            <a:off x="7978140" y="2914973"/>
            <a:ext cx="1131338" cy="921341"/>
          </a:xfrm>
          <a:prstGeom prst="straightConnector1">
            <a:avLst/>
          </a:prstGeom>
          <a:ln w="31750">
            <a:solidFill>
              <a:schemeClr val="accent1">
                <a:lumMod val="75000"/>
                <a:alpha val="99000"/>
              </a:schemeClr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/>
          <p:nvPr/>
        </p:nvCxnSpPr>
        <p:spPr>
          <a:xfrm flipH="1" flipV="1">
            <a:off x="7978140" y="3836314"/>
            <a:ext cx="1131338" cy="843970"/>
          </a:xfrm>
          <a:prstGeom prst="straightConnector1">
            <a:avLst/>
          </a:prstGeom>
          <a:ln w="31750">
            <a:solidFill>
              <a:schemeClr val="accent1">
                <a:lumMod val="75000"/>
                <a:alpha val="99000"/>
              </a:schemeClr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1" name="그림 8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172" y="3894706"/>
            <a:ext cx="1484732" cy="1106118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113" y="2641576"/>
            <a:ext cx="1248904" cy="1248904"/>
          </a:xfrm>
          <a:prstGeom prst="rect">
            <a:avLst/>
          </a:prstGeom>
        </p:spPr>
      </p:pic>
      <p:cxnSp>
        <p:nvCxnSpPr>
          <p:cNvPr id="83" name="직선 화살표 연결선 82"/>
          <p:cNvCxnSpPr>
            <a:stCxn id="82" idx="1"/>
          </p:cNvCxnSpPr>
          <p:nvPr/>
        </p:nvCxnSpPr>
        <p:spPr>
          <a:xfrm flipH="1" flipV="1">
            <a:off x="2857781" y="2462601"/>
            <a:ext cx="1294332" cy="803427"/>
          </a:xfrm>
          <a:prstGeom prst="straightConnector1">
            <a:avLst/>
          </a:prstGeom>
          <a:ln w="31750">
            <a:solidFill>
              <a:schemeClr val="accent1">
                <a:lumMod val="75000"/>
                <a:alpha val="99000"/>
              </a:schemeClr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H="1">
            <a:off x="2766084" y="4265277"/>
            <a:ext cx="1386029" cy="735548"/>
          </a:xfrm>
          <a:prstGeom prst="straightConnector1">
            <a:avLst/>
          </a:prstGeom>
          <a:ln w="31750">
            <a:solidFill>
              <a:schemeClr val="accent1">
                <a:lumMod val="75000"/>
                <a:alpha val="99000"/>
              </a:schemeClr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60" idx="1"/>
          </p:cNvCxnSpPr>
          <p:nvPr/>
        </p:nvCxnSpPr>
        <p:spPr>
          <a:xfrm flipH="1">
            <a:off x="5286720" y="2385997"/>
            <a:ext cx="1380780" cy="880032"/>
          </a:xfrm>
          <a:prstGeom prst="straightConnector1">
            <a:avLst/>
          </a:prstGeom>
          <a:ln w="31750">
            <a:solidFill>
              <a:schemeClr val="accent1">
                <a:lumMod val="75000"/>
                <a:alpha val="99000"/>
              </a:schemeClr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 flipH="1" flipV="1">
            <a:off x="5286721" y="4466153"/>
            <a:ext cx="1403237" cy="534671"/>
          </a:xfrm>
          <a:prstGeom prst="straightConnector1">
            <a:avLst/>
          </a:prstGeom>
          <a:ln w="31750">
            <a:solidFill>
              <a:schemeClr val="accent1">
                <a:lumMod val="75000"/>
                <a:alpha val="99000"/>
              </a:schemeClr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11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4" y="428952"/>
            <a:ext cx="40533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유스 케이스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29E304E0-CE2F-4E3A-95BA-38113200B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58" y="2002356"/>
            <a:ext cx="2527232" cy="2531589"/>
          </a:xfrm>
          <a:prstGeom prst="rect">
            <a:avLst/>
          </a:prstGeom>
        </p:spPr>
      </p:pic>
      <p:pic>
        <p:nvPicPr>
          <p:cNvPr id="13" name="Picture 4" descr="ìëì´ë¸">
            <a:extLst>
              <a:ext uri="{FF2B5EF4-FFF2-40B4-BE49-F238E27FC236}">
                <a16:creationId xmlns:a16="http://schemas.microsoft.com/office/drawing/2014/main" xmlns="" id="{DBBD0601-5FB8-4902-883A-CF23B7F57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7" t="14021" r="17029" b="10684"/>
          <a:stretch/>
        </p:blipFill>
        <p:spPr bwMode="auto">
          <a:xfrm>
            <a:off x="4862922" y="1813183"/>
            <a:ext cx="2274835" cy="272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790" y="1760934"/>
            <a:ext cx="2773011" cy="2773011"/>
          </a:xfrm>
          <a:prstGeom prst="rect">
            <a:avLst/>
          </a:prstGeom>
        </p:spPr>
      </p:pic>
      <p:cxnSp>
        <p:nvCxnSpPr>
          <p:cNvPr id="15" name="직선 화살표 연결선 14"/>
          <p:cNvCxnSpPr>
            <a:stCxn id="13" idx="1"/>
          </p:cNvCxnSpPr>
          <p:nvPr/>
        </p:nvCxnSpPr>
        <p:spPr>
          <a:xfrm flipH="1">
            <a:off x="3012889" y="3173564"/>
            <a:ext cx="1850033" cy="1"/>
          </a:xfrm>
          <a:prstGeom prst="straightConnector1">
            <a:avLst/>
          </a:prstGeom>
          <a:ln w="31750">
            <a:solidFill>
              <a:schemeClr val="accent1">
                <a:lumMod val="75000"/>
                <a:alpha val="99000"/>
              </a:schemeClr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6891469" y="3140062"/>
            <a:ext cx="1850033" cy="1"/>
          </a:xfrm>
          <a:prstGeom prst="straightConnector1">
            <a:avLst/>
          </a:prstGeom>
          <a:ln w="31750">
            <a:solidFill>
              <a:schemeClr val="accent1">
                <a:lumMod val="75000"/>
                <a:alpha val="99000"/>
              </a:schemeClr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3339024" y="3208091"/>
            <a:ext cx="11977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가스 감지</a:t>
            </a:r>
            <a:endParaRPr lang="ko-KR" altLang="en-US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217603" y="3140062"/>
            <a:ext cx="11977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탐지한</a:t>
            </a:r>
            <a:endParaRPr lang="en-US" altLang="ko-KR" sz="200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2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가스 전송</a:t>
            </a:r>
            <a:endParaRPr lang="ko-KR" altLang="en-US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850756" y="4558361"/>
            <a:ext cx="304707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전송 받은 가스의 적외선을 비교하여 가스의 농도를 나타냄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xmlns="" id="{DA698DE3-2353-4283-927D-9F4EB0193B2E}"/>
              </a:ext>
            </a:extLst>
          </p:cNvPr>
          <p:cNvCxnSpPr/>
          <p:nvPr/>
        </p:nvCxnSpPr>
        <p:spPr>
          <a:xfrm flipH="1">
            <a:off x="6879321" y="5032026"/>
            <a:ext cx="1850033" cy="1"/>
          </a:xfrm>
          <a:prstGeom prst="straightConnector1">
            <a:avLst/>
          </a:prstGeom>
          <a:ln w="31750">
            <a:solidFill>
              <a:schemeClr val="accent1">
                <a:lumMod val="75000"/>
                <a:alpha val="99000"/>
              </a:schemeClr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7" name="Picture 4" descr="ìë¦¼ì ëí ì´ë¯¸ì§ ê²ìê²°ê³¼">
            <a:extLst>
              <a:ext uri="{FF2B5EF4-FFF2-40B4-BE49-F238E27FC236}">
                <a16:creationId xmlns:a16="http://schemas.microsoft.com/office/drawing/2014/main" xmlns="" id="{7CB4332E-42EE-4584-8661-16684B5EB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788" y="4558361"/>
            <a:ext cx="2241391" cy="179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DBF297F8-233A-49A7-AE92-67D161D9DF62}"/>
              </a:ext>
            </a:extLst>
          </p:cNvPr>
          <p:cNvSpPr/>
          <p:nvPr/>
        </p:nvSpPr>
        <p:spPr>
          <a:xfrm>
            <a:off x="7018779" y="5369413"/>
            <a:ext cx="17491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일정 수치를 넘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게 되면 알림</a:t>
            </a:r>
          </a:p>
        </p:txBody>
      </p:sp>
    </p:spTree>
    <p:extLst>
      <p:ext uri="{BB962C8B-B14F-4D97-AF65-F5344CB8AC3E}">
        <p14:creationId xmlns:p14="http://schemas.microsoft.com/office/powerpoint/2010/main" val="31049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4" y="428952"/>
            <a:ext cx="49271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회의록 </a:t>
            </a:r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차 </a:t>
            </a:r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[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시스템 구성도</a:t>
            </a:r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]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764" y="1125109"/>
            <a:ext cx="7643854" cy="573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6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4" y="428952"/>
            <a:ext cx="40533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회의록 </a:t>
            </a:r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차 </a:t>
            </a:r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[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일정 목표</a:t>
            </a:r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]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764" y="1125108"/>
            <a:ext cx="7643854" cy="573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16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4" y="428952"/>
            <a:ext cx="40533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회의록 </a:t>
            </a:r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3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차 </a:t>
            </a:r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[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일정 목표</a:t>
            </a:r>
            <a:r>
              <a:rPr lang="en-US" altLang="ko-KR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]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959" y="1101256"/>
            <a:ext cx="7675659" cy="575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9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4" y="428952"/>
            <a:ext cx="40533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회의록 </a:t>
            </a:r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4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차 </a:t>
            </a:r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[Study 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일정</a:t>
            </a:r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]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959" y="1135782"/>
            <a:ext cx="7629623" cy="572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17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888778" y="981075"/>
            <a:ext cx="2414444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74965" y="3262640"/>
            <a:ext cx="2642070" cy="523220"/>
          </a:xfrm>
          <a:prstGeom prst="rect">
            <a:avLst/>
          </a:prstGeom>
          <a:solidFill>
            <a:srgbClr val="05186B"/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SW </a:t>
            </a:r>
            <a:r>
              <a:rPr lang="ko-KR" altLang="en-US" sz="2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 </a:t>
            </a:r>
            <a:r>
              <a:rPr lang="ko-KR" altLang="en-US" sz="2800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스터디</a:t>
            </a:r>
            <a:endParaRPr lang="ko-KR" altLang="en-US" sz="2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7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3" y="428952"/>
            <a:ext cx="44336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회의록 </a:t>
            </a:r>
            <a:r>
              <a:rPr lang="en-US" altLang="ko-KR" sz="2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5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차 </a:t>
            </a:r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[HW 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수령 이후</a:t>
            </a:r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]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14" y="1189434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13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4" y="428952"/>
            <a:ext cx="40533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회의록 </a:t>
            </a:r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6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차 </a:t>
            </a:r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[RPI 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변경</a:t>
            </a:r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]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171" y="1186543"/>
            <a:ext cx="7561943" cy="567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0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391323" y="1567111"/>
            <a:ext cx="3361576" cy="3361576"/>
            <a:chOff x="4391323" y="1786585"/>
            <a:chExt cx="3361576" cy="3361576"/>
          </a:xfrm>
        </p:grpSpPr>
        <p:sp>
          <p:nvSpPr>
            <p:cNvPr id="19" name="타원 18"/>
            <p:cNvSpPr/>
            <p:nvPr/>
          </p:nvSpPr>
          <p:spPr>
            <a:xfrm>
              <a:off x="4544122" y="1939384"/>
              <a:ext cx="3055978" cy="3055978"/>
            </a:xfrm>
            <a:prstGeom prst="ellipse">
              <a:avLst/>
            </a:prstGeom>
            <a:solidFill>
              <a:schemeClr val="tx1">
                <a:lumMod val="85000"/>
                <a:lumOff val="15000"/>
                <a:alpha val="29000"/>
              </a:schemeClr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4747854" y="2143116"/>
              <a:ext cx="2648514" cy="2648514"/>
            </a:xfrm>
            <a:prstGeom prst="ellipse">
              <a:avLst/>
            </a:prstGeom>
            <a:solidFill>
              <a:srgbClr val="051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r>
                <a:rPr lang="en-US" sz="44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Q&amp;A</a:t>
              </a:r>
            </a:p>
          </p:txBody>
        </p:sp>
        <p:sp>
          <p:nvSpPr>
            <p:cNvPr id="21" name="타원 20"/>
            <p:cNvSpPr/>
            <p:nvPr/>
          </p:nvSpPr>
          <p:spPr>
            <a:xfrm>
              <a:off x="4391323" y="1786585"/>
              <a:ext cx="3361576" cy="3361576"/>
            </a:xfrm>
            <a:prstGeom prst="ellipse">
              <a:avLst/>
            </a:prstGeom>
            <a:noFill/>
            <a:ln w="571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178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20614" y="0"/>
            <a:ext cx="12212612" cy="6857999"/>
            <a:chOff x="2400299" y="2563695"/>
            <a:chExt cx="8139490" cy="799925"/>
          </a:xfrm>
        </p:grpSpPr>
        <p:sp>
          <p:nvSpPr>
            <p:cNvPr id="17" name="직사각형 16"/>
            <p:cNvSpPr/>
            <p:nvPr/>
          </p:nvSpPr>
          <p:spPr>
            <a:xfrm>
              <a:off x="2400299" y="2563695"/>
              <a:ext cx="8139490" cy="799925"/>
            </a:xfrm>
            <a:prstGeom prst="rect">
              <a:avLst/>
            </a:prstGeom>
            <a:solidFill>
              <a:srgbClr val="051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charset="-127"/>
                <a:ea typeface="나눔바른고딕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575245" y="2849810"/>
              <a:ext cx="5789599" cy="1184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6000" b="1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감사합니다</a:t>
              </a:r>
            </a:p>
          </p:txBody>
        </p:sp>
      </p:grpSp>
      <p:cxnSp>
        <p:nvCxnSpPr>
          <p:cNvPr id="5" name="직선 연결선 4"/>
          <p:cNvCxnSpPr/>
          <p:nvPr/>
        </p:nvCxnSpPr>
        <p:spPr>
          <a:xfrm>
            <a:off x="-20614" y="3407264"/>
            <a:ext cx="122126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22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4" y="428952"/>
            <a:ext cx="40533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인프런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수강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591" y="1864249"/>
            <a:ext cx="10036781" cy="377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59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4" y="428952"/>
            <a:ext cx="40533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인프런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수강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193" y="1381124"/>
            <a:ext cx="6805613" cy="497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6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4" y="428952"/>
            <a:ext cx="40533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인프런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수강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065" y="1760934"/>
            <a:ext cx="9987346" cy="409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2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4" y="428952"/>
            <a:ext cx="40533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인프런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수강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594" y="1530009"/>
            <a:ext cx="8440243" cy="462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5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86594" y="428952"/>
            <a:ext cx="40533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인프런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수강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594" y="1842747"/>
            <a:ext cx="9091832" cy="378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31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4949</TotalTime>
  <Words>339</Words>
  <Application>Microsoft Office PowerPoint</Application>
  <PresentationFormat>와이드스크린</PresentationFormat>
  <Paragraphs>121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1" baseType="lpstr">
      <vt:lpstr>한컴 윤고딕 240</vt:lpstr>
      <vt:lpstr>나눔고딕</vt:lpstr>
      <vt:lpstr>Arial</vt:lpstr>
      <vt:lpstr>조선일보명조</vt:lpstr>
      <vt:lpstr>한컴 윤고딕 230</vt:lpstr>
      <vt:lpstr>맑은 고딕</vt:lpstr>
      <vt:lpstr>나눔바른고딕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 DEMO HUB</dc:creator>
  <cp:lastModifiedBy>정 다비치</cp:lastModifiedBy>
  <cp:revision>745</cp:revision>
  <dcterms:created xsi:type="dcterms:W3CDTF">2015-08-19T02:56:30Z</dcterms:created>
  <dcterms:modified xsi:type="dcterms:W3CDTF">2019-02-11T04:59:22Z</dcterms:modified>
</cp:coreProperties>
</file>